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27.jpeg" ContentType="image/jpeg"/>
  <Override PartName="/ppt/media/image26.png" ContentType="image/png"/>
  <Override PartName="/ppt/media/image25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5.jpeg" ContentType="image/jpeg"/>
  <Override PartName="/ppt/media/image1.jpeg" ContentType="image/jpeg"/>
  <Override PartName="/ppt/media/image11.png" ContentType="image/png"/>
  <Override PartName="/ppt/media/image4.jpeg" ContentType="image/jpeg"/>
  <Override PartName="/ppt/media/image3.png" ContentType="image/png"/>
  <Override PartName="/ppt/media/image2.png" ContentType="image/png"/>
  <Override PartName="/ppt/media/image22.png" ContentType="image/png"/>
  <Override PartName="/ppt/media/image7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6.png" ContentType="image/png"/>
  <Override PartName="/ppt/media/image21.png" ContentType="image/png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harts/chart42.xml" ContentType="application/vnd.openxmlformats-officedocument.drawingml.chart+xml"/>
  <Override PartName="/ppt/charts/chart41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11"/>
      <c:rotY val="25"/>
      <c:rAngAx val="1"/>
      <c:perspective val="40"/>
    </c:view3D>
    <c:floor>
      <c:spPr>
        <a:solidFill>
          <a:srgbClr val="cccccc"/>
        </a:solidFill>
        <a:ln>
          <a:noFill/>
        </a:ln>
      </c:spPr>
    </c:floor>
    <c:sideWall>
      <c:spPr>
        <a:noFill/>
        <a:ln>
          <a:solidFill>
            <a:srgbClr val="b3b3b3"/>
          </a:solidFill>
        </a:ln>
      </c:spPr>
    </c:sideWall>
    <c:backWall>
      <c:spPr>
        <a:noFill/>
        <a:ln>
          <a:solidFill>
            <a:srgbClr val="b3b3b3"/>
          </a:solidFill>
        </a:ln>
      </c:spPr>
    </c:backWall>
    <c:plotArea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</c:v>
                </c:pt>
                <c:pt idx="1">
                  <c:v>2.025</c:v>
                </c:pt>
                <c:pt idx="2">
                  <c:v>5.625</c:v>
                </c:pt>
                <c:pt idx="3">
                  <c:v>11.025</c:v>
                </c:pt>
                <c:pt idx="4">
                  <c:v>18.225</c:v>
                </c:pt>
              </c:numCache>
            </c:numRef>
          </c:val>
        </c:ser>
        <c:gapWidth val="100"/>
        <c:shape val="cylinder"/>
        <c:axId val="39175846"/>
        <c:axId val="45001106"/>
        <c:axId val="0"/>
      </c:bar3DChart>
      <c:catAx>
        <c:axId val="3917584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latin typeface="Arial"/>
                  </a:defRPr>
                </a:pPr>
                <a:r>
                  <a:rPr b="0" sz="900" spc="-1" strike="noStrike">
                    <a:latin typeface="Arial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45001106"/>
        <c:crosses val="autoZero"/>
        <c:auto val="1"/>
        <c:lblAlgn val="ctr"/>
        <c:lblOffset val="100"/>
      </c:catAx>
      <c:valAx>
        <c:axId val="45001106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latin typeface="Arial"/>
                  </a:defRPr>
                </a:pPr>
                <a:r>
                  <a:rPr b="0" sz="900" spc="-1" strike="noStrike">
                    <a:latin typeface="Arial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39175846"/>
        <c:crosses val="autoZero"/>
      </c:valAx>
    </c:plotArea>
    <c:plotVisOnly val="1"/>
    <c:dispBlanksAs val="gap"/>
  </c:chart>
  <c:spPr>
    <a:solidFill>
      <a:srgbClr val="ffffff"/>
    </a:solidFill>
    <a:ln>
      <a:noFill/>
    </a:ln>
  </c:spPr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11"/>
      <c:rotY val="25"/>
      <c:rAngAx val="1"/>
      <c:perspective val="40"/>
    </c:view3D>
    <c:floor>
      <c:spPr>
        <a:solidFill>
          <a:srgbClr val="cccccc"/>
        </a:solidFill>
        <a:ln>
          <a:noFill/>
        </a:ln>
      </c:spPr>
    </c:floor>
    <c:sideWall>
      <c:spPr>
        <a:noFill/>
        <a:ln>
          <a:solidFill>
            <a:srgbClr val="b3b3b3"/>
          </a:solidFill>
        </a:ln>
      </c:spPr>
    </c:sideWall>
    <c:backWall>
      <c:spPr>
        <a:noFill/>
        <a:ln>
          <a:solidFill>
            <a:srgbClr val="b3b3b3"/>
          </a:solidFill>
        </a:ln>
      </c:spPr>
    </c:backWall>
    <c:plotArea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</c:v>
                </c:pt>
                <c:pt idx="1">
                  <c:v>45</c:v>
                </c:pt>
                <c:pt idx="2">
                  <c:v>75</c:v>
                </c:pt>
                <c:pt idx="3">
                  <c:v>105</c:v>
                </c:pt>
                <c:pt idx="4">
                  <c:v>135</c:v>
                </c:pt>
              </c:numCache>
            </c:numRef>
          </c:val>
        </c:ser>
        <c:gapWidth val="100"/>
        <c:shape val="cylinder"/>
        <c:axId val="37299274"/>
        <c:axId val="13774988"/>
        <c:axId val="0"/>
      </c:bar3DChart>
      <c:catAx>
        <c:axId val="37299274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latin typeface="Arial"/>
                  </a:defRPr>
                </a:pPr>
                <a:r>
                  <a:rPr b="0" sz="900" spc="-1" strike="noStrike">
                    <a:latin typeface="Arial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13774988"/>
        <c:crosses val="autoZero"/>
        <c:auto val="1"/>
        <c:lblAlgn val="ctr"/>
        <c:lblOffset val="100"/>
      </c:catAx>
      <c:valAx>
        <c:axId val="13774988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latin typeface="Arial"/>
                  </a:defRPr>
                </a:pPr>
                <a:r>
                  <a:rPr b="0" sz="900" spc="-1" strike="noStrike">
                    <a:latin typeface="Arial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37299274"/>
        <c:crosses val="autoZero"/>
      </c:valAx>
    </c:plotArea>
    <c:plotVisOnly val="1"/>
    <c:dispBlanksAs val="gap"/>
  </c:chart>
  <c:spPr>
    <a:solidFill>
      <a:srgbClr val="ffffff"/>
    </a:solidFill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743120"/>
            <a:ext cx="91429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743120"/>
            <a:ext cx="91429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743120"/>
            <a:ext cx="91429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l.facebook.com/l.php?u=https://arxiv.org/abs/1611.04156&amp;h=IAQFlqjZK" TargetMode="External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chart" Target="../charts/chart41.xml"/><Relationship Id="rId3" Type="http://schemas.openxmlformats.org/officeDocument/2006/relationships/chart" Target="../charts/chart42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 descr=""/>
          <p:cNvPicPr/>
          <p:nvPr/>
        </p:nvPicPr>
        <p:blipFill>
          <a:blip r:embed="rId2"/>
          <a:srcRect l="0" t="78334" r="0" b="0"/>
          <a:stretch/>
        </p:blipFill>
        <p:spPr>
          <a:xfrm>
            <a:off x="36000" y="5394960"/>
            <a:ext cx="12193920" cy="148428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3474720" cy="685908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EL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MISMO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TÍTULO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QUE SE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USÓ EN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EL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REPORTE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TÉCNICO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645000" y="129960"/>
            <a:ext cx="21157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Usen el mismo título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que usaron en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el reporte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 flipV="1">
            <a:off x="3232440" y="616680"/>
            <a:ext cx="447480" cy="38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8229600" y="12420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la primera entrega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7160" cy="6856920"/>
          </a:xfrm>
          <a:prstGeom prst="rect">
            <a:avLst/>
          </a:prstGeom>
          <a:ln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265320" y="376920"/>
            <a:ext cx="54032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Reporte Aceptado en arXiv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 flipV="1">
            <a:off x="4819320" y="546840"/>
            <a:ext cx="52524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3"/>
          <p:cNvSpPr/>
          <p:nvPr/>
        </p:nvSpPr>
        <p:spPr>
          <a:xfrm>
            <a:off x="5107320" y="336600"/>
            <a:ext cx="2403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2242800" y="2393280"/>
            <a:ext cx="342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Incluyan la citación del reporte en arXiv y su vínculo comose muestra abajo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CustomShape 5"/>
          <p:cNvSpPr/>
          <p:nvPr/>
        </p:nvSpPr>
        <p:spPr>
          <a:xfrm flipV="1">
            <a:off x="2011680" y="2644560"/>
            <a:ext cx="447480" cy="38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TextShape 6"/>
          <p:cNvSpPr txBox="1"/>
          <p:nvPr/>
        </p:nvSpPr>
        <p:spPr>
          <a:xfrm>
            <a:off x="418320" y="3107880"/>
            <a:ext cx="612648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b="0" lang="en-US" sz="1800" spc="-1" strike="noStrike" u="sng">
                <a:solidFill>
                  <a:srgbClr val="001e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https://arxiv.org/abs/1611.04156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58" name="Group 7"/>
          <p:cNvGrpSpPr/>
          <p:nvPr/>
        </p:nvGrpSpPr>
        <p:grpSpPr>
          <a:xfrm>
            <a:off x="7021800" y="894960"/>
            <a:ext cx="4571640" cy="4966560"/>
            <a:chOff x="7021800" y="894960"/>
            <a:chExt cx="4571640" cy="4966560"/>
          </a:xfrm>
        </p:grpSpPr>
        <p:pic>
          <p:nvPicPr>
            <p:cNvPr id="259" name="" descr=""/>
            <p:cNvPicPr/>
            <p:nvPr/>
          </p:nvPicPr>
          <p:blipFill>
            <a:blip r:embed="rId3"/>
            <a:srcRect l="2991" t="4621" r="11001" b="22948"/>
            <a:stretch/>
          </p:blipFill>
          <p:spPr>
            <a:xfrm>
              <a:off x="7021800" y="894960"/>
              <a:ext cx="4554720" cy="4966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0" name="CustomShape 8"/>
            <p:cNvSpPr/>
            <p:nvPr/>
          </p:nvSpPr>
          <p:spPr>
            <a:xfrm>
              <a:off x="10022400" y="1443600"/>
              <a:ext cx="1571040" cy="45720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9"/>
            <p:cNvSpPr/>
            <p:nvPr/>
          </p:nvSpPr>
          <p:spPr>
            <a:xfrm>
              <a:off x="10022400" y="950400"/>
              <a:ext cx="1571040" cy="40176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2" name="CustomShape 10"/>
          <p:cNvSpPr/>
          <p:nvPr/>
        </p:nvSpPr>
        <p:spPr>
          <a:xfrm flipH="1">
            <a:off x="6491880" y="4672080"/>
            <a:ext cx="30780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1"/>
          <p:cNvSpPr/>
          <p:nvPr/>
        </p:nvSpPr>
        <p:spPr>
          <a:xfrm>
            <a:off x="4747320" y="5061960"/>
            <a:ext cx="2933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Incluyan un 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pantallazo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4" name="CustomShape 12"/>
          <p:cNvSpPr/>
          <p:nvPr/>
        </p:nvSpPr>
        <p:spPr>
          <a:xfrm>
            <a:off x="8229600" y="12420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214000" y="4511520"/>
            <a:ext cx="8137440" cy="164520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¡GRACIAS!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9953640" y="4270680"/>
            <a:ext cx="21157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Digan gracias por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escucharnos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 flipV="1">
            <a:off x="9505080" y="4757760"/>
            <a:ext cx="447480" cy="38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4"/>
          <p:cNvSpPr/>
          <p:nvPr/>
        </p:nvSpPr>
        <p:spPr>
          <a:xfrm>
            <a:off x="8229600" y="12420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7160" cy="68569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265320" y="376920"/>
            <a:ext cx="3666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Presentación del Equipo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 flipV="1">
            <a:off x="3837600" y="488880"/>
            <a:ext cx="52524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4364280" y="336600"/>
            <a:ext cx="2403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85" name="Group 4"/>
          <p:cNvGrpSpPr/>
          <p:nvPr/>
        </p:nvGrpSpPr>
        <p:grpSpPr>
          <a:xfrm>
            <a:off x="9052560" y="1645920"/>
            <a:ext cx="2834640" cy="2743200"/>
            <a:chOff x="9052560" y="1645920"/>
            <a:chExt cx="2834640" cy="2743200"/>
          </a:xfrm>
        </p:grpSpPr>
        <p:pic>
          <p:nvPicPr>
            <p:cNvPr id="86" name="" descr=""/>
            <p:cNvPicPr/>
            <p:nvPr/>
          </p:nvPicPr>
          <p:blipFill>
            <a:blip r:embed="rId2"/>
            <a:stretch/>
          </p:blipFill>
          <p:spPr>
            <a:xfrm>
              <a:off x="9219240" y="1757160"/>
              <a:ext cx="2508840" cy="2487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" name="Freeform 5"/>
            <p:cNvSpPr/>
            <p:nvPr/>
          </p:nvSpPr>
          <p:spPr>
            <a:xfrm>
              <a:off x="9052560" y="1645920"/>
              <a:ext cx="2835000" cy="2743560"/>
            </a:xfrm>
            <a:custGeom>
              <a:avLst/>
              <a:gdLst/>
              <a:ahLst/>
              <a:rect l="0" t="0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88" name="CustomShape 6"/>
          <p:cNvSpPr/>
          <p:nvPr/>
        </p:nvSpPr>
        <p:spPr>
          <a:xfrm>
            <a:off x="728640" y="1900800"/>
            <a:ext cx="2103120" cy="219456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7"/>
          <p:cNvSpPr/>
          <p:nvPr/>
        </p:nvSpPr>
        <p:spPr>
          <a:xfrm>
            <a:off x="3599280" y="1903680"/>
            <a:ext cx="2103120" cy="219456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8"/>
          <p:cNvSpPr/>
          <p:nvPr/>
        </p:nvSpPr>
        <p:spPr>
          <a:xfrm>
            <a:off x="9419040" y="4180680"/>
            <a:ext cx="21938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1" name="CustomShape 9"/>
          <p:cNvSpPr/>
          <p:nvPr/>
        </p:nvSpPr>
        <p:spPr>
          <a:xfrm>
            <a:off x="3551040" y="4180680"/>
            <a:ext cx="21938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Integrante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Dos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2" name="CustomShape 10"/>
          <p:cNvSpPr/>
          <p:nvPr/>
        </p:nvSpPr>
        <p:spPr>
          <a:xfrm>
            <a:off x="635040" y="4180680"/>
            <a:ext cx="21938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Integrante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Uno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3" name="CustomShape 11"/>
          <p:cNvSpPr/>
          <p:nvPr/>
        </p:nvSpPr>
        <p:spPr>
          <a:xfrm>
            <a:off x="1912680" y="5136480"/>
            <a:ext cx="2933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Pongan una foto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sonriendo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 no olviden su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nombre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4" name="CustomShape 12"/>
          <p:cNvSpPr/>
          <p:nvPr/>
        </p:nvSpPr>
        <p:spPr>
          <a:xfrm>
            <a:off x="1881000" y="502920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13"/>
          <p:cNvSpPr/>
          <p:nvPr/>
        </p:nvSpPr>
        <p:spPr>
          <a:xfrm>
            <a:off x="5025600" y="5117400"/>
            <a:ext cx="2933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Pongan una foto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sonriendo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 no olviden su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nombre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6" name="CustomShape 14"/>
          <p:cNvSpPr/>
          <p:nvPr/>
        </p:nvSpPr>
        <p:spPr>
          <a:xfrm>
            <a:off x="4993920" y="501012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5"/>
          <p:cNvSpPr/>
          <p:nvPr/>
        </p:nvSpPr>
        <p:spPr>
          <a:xfrm>
            <a:off x="8229600" y="12420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Completen esta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lámina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la primera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entrega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3"/>
          <a:srcRect l="0" t="0" r="0" b="25718"/>
          <a:stretch/>
        </p:blipFill>
        <p:spPr>
          <a:xfrm>
            <a:off x="6018840" y="1828800"/>
            <a:ext cx="3200400" cy="2377080"/>
          </a:xfrm>
          <a:prstGeom prst="rect">
            <a:avLst/>
          </a:prstGeom>
          <a:ln>
            <a:noFill/>
          </a:ln>
        </p:spPr>
      </p:pic>
      <p:sp>
        <p:nvSpPr>
          <p:cNvPr id="99" name="CustomShape 16"/>
          <p:cNvSpPr/>
          <p:nvPr/>
        </p:nvSpPr>
        <p:spPr>
          <a:xfrm>
            <a:off x="6503040" y="4180680"/>
            <a:ext cx="21934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br/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0" name="Freeform 17"/>
          <p:cNvSpPr/>
          <p:nvPr/>
        </p:nvSpPr>
        <p:spPr>
          <a:xfrm>
            <a:off x="5924160" y="1645920"/>
            <a:ext cx="3383640" cy="2652120"/>
          </a:xfrm>
          <a:custGeom>
            <a:avLst/>
            <a:gdLst/>
            <a:ahLst/>
            <a:rect l="0" t="0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7160" cy="685692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265320" y="376920"/>
            <a:ext cx="33008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Diseño del Algoritmo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2"/>
          <a:srcRect l="0" t="2555" r="18276" b="0"/>
          <a:stretch/>
        </p:blipFill>
        <p:spPr>
          <a:xfrm>
            <a:off x="640080" y="1188720"/>
            <a:ext cx="5485320" cy="383976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0000" y="4945680"/>
            <a:ext cx="63086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Algoritmo para construir un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árbol binario de decisión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usando (En este semestre,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uno puede ser CART, ID3,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C4.5… por favor, elijan uno).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En este ejemplo, mostramos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un modelo para predecir si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uno debe o no jugar Golf,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dependiendo del clima.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6835680" y="1787040"/>
            <a:ext cx="4613400" cy="307620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 flipV="1">
            <a:off x="3405600" y="488880"/>
            <a:ext cx="52524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4"/>
          <p:cNvSpPr/>
          <p:nvPr/>
        </p:nvSpPr>
        <p:spPr>
          <a:xfrm>
            <a:off x="3932280" y="336600"/>
            <a:ext cx="2403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n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r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v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n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t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í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t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l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5168160" y="914400"/>
            <a:ext cx="34264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Usen gráficas vectorizadas en español para explicar el algoritmo que diseñaron, de esa forma no les quedarán pixeladas como la mía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 flipV="1">
            <a:off x="4719600" y="1173960"/>
            <a:ext cx="447480" cy="38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7"/>
          <p:cNvSpPr/>
          <p:nvPr/>
        </p:nvSpPr>
        <p:spPr>
          <a:xfrm>
            <a:off x="4417920" y="5920560"/>
            <a:ext cx="2933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Expliquen las gráficas con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sus palabras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4386240" y="581328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9"/>
          <p:cNvSpPr/>
          <p:nvPr/>
        </p:nvSpPr>
        <p:spPr>
          <a:xfrm>
            <a:off x="7674840" y="4965480"/>
            <a:ext cx="29336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Incluyan una imagen de alta definción relacionada con el ejemplo que usan para explicar el algoritmo al lado izquierdo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CustomShape 10"/>
          <p:cNvSpPr/>
          <p:nvPr/>
        </p:nvSpPr>
        <p:spPr>
          <a:xfrm>
            <a:off x="7257960" y="493776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1"/>
          <p:cNvSpPr/>
          <p:nvPr/>
        </p:nvSpPr>
        <p:spPr>
          <a:xfrm>
            <a:off x="10482120" y="668160"/>
            <a:ext cx="447480" cy="43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2"/>
          <p:cNvSpPr/>
          <p:nvPr/>
        </p:nvSpPr>
        <p:spPr>
          <a:xfrm>
            <a:off x="9558000" y="1083240"/>
            <a:ext cx="3426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Usen estos colores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sus gráficas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13"/>
          <p:cNvSpPr/>
          <p:nvPr/>
        </p:nvSpPr>
        <p:spPr>
          <a:xfrm>
            <a:off x="8229600" y="12420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la segunda entrega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7160" cy="685692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265320" y="376920"/>
            <a:ext cx="30265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División de </a:t>
            </a: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un nodo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14000" y="5089680"/>
            <a:ext cx="550728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Esta división está basada en la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condición “ingresos == 10.” Para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este caso, la impureza Gini de la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izquierda es 0.44, la impureza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Gini de la derecha es 0.32 y la 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impureza ponderada es de 0.37.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 flipV="1">
            <a:off x="3225600" y="488880"/>
            <a:ext cx="52524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3536280" y="336600"/>
            <a:ext cx="2403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5168160" y="914400"/>
            <a:ext cx="342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Usen gráficas vectorizadas en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español para explicar el algoritmo que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diseñaron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 flipV="1">
            <a:off x="4719600" y="1173960"/>
            <a:ext cx="447480" cy="38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7"/>
          <p:cNvSpPr/>
          <p:nvPr/>
        </p:nvSpPr>
        <p:spPr>
          <a:xfrm>
            <a:off x="4417920" y="5920560"/>
            <a:ext cx="2933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Expliquen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sus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gráficas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con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sus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propias </a:t>
            </a: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palabras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CustomShape 8"/>
          <p:cNvSpPr/>
          <p:nvPr/>
        </p:nvSpPr>
        <p:spPr>
          <a:xfrm>
            <a:off x="4386240" y="581328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9"/>
          <p:cNvSpPr/>
          <p:nvPr/>
        </p:nvSpPr>
        <p:spPr>
          <a:xfrm>
            <a:off x="3247200" y="3554280"/>
            <a:ext cx="1507680" cy="147492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0"/>
          <p:cNvSpPr/>
          <p:nvPr/>
        </p:nvSpPr>
        <p:spPr>
          <a:xfrm>
            <a:off x="1375200" y="3554280"/>
            <a:ext cx="1507680" cy="147492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1"/>
          <p:cNvSpPr/>
          <p:nvPr/>
        </p:nvSpPr>
        <p:spPr>
          <a:xfrm>
            <a:off x="2085120" y="997200"/>
            <a:ext cx="1769760" cy="167616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4"/>
          <p:cNvSpPr/>
          <p:nvPr/>
        </p:nvSpPr>
        <p:spPr>
          <a:xfrm>
            <a:off x="1823040" y="435060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5"/>
          <p:cNvSpPr/>
          <p:nvPr/>
        </p:nvSpPr>
        <p:spPr>
          <a:xfrm>
            <a:off x="2107080" y="4033440"/>
            <a:ext cx="195840" cy="13356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6"/>
          <p:cNvSpPr/>
          <p:nvPr/>
        </p:nvSpPr>
        <p:spPr>
          <a:xfrm>
            <a:off x="2107080" y="4297680"/>
            <a:ext cx="19584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7"/>
          <p:cNvSpPr/>
          <p:nvPr/>
        </p:nvSpPr>
        <p:spPr>
          <a:xfrm>
            <a:off x="3754800" y="4350600"/>
            <a:ext cx="19620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8"/>
          <p:cNvSpPr/>
          <p:nvPr/>
        </p:nvSpPr>
        <p:spPr>
          <a:xfrm>
            <a:off x="4064760" y="4509000"/>
            <a:ext cx="19584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9"/>
          <p:cNvSpPr/>
          <p:nvPr/>
        </p:nvSpPr>
        <p:spPr>
          <a:xfrm>
            <a:off x="2281680" y="1594800"/>
            <a:ext cx="196200" cy="13356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0"/>
          <p:cNvSpPr/>
          <p:nvPr/>
        </p:nvSpPr>
        <p:spPr>
          <a:xfrm>
            <a:off x="2281680" y="1859040"/>
            <a:ext cx="19620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1"/>
          <p:cNvSpPr/>
          <p:nvPr/>
        </p:nvSpPr>
        <p:spPr>
          <a:xfrm>
            <a:off x="2565720" y="1568520"/>
            <a:ext cx="196200" cy="13356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2"/>
          <p:cNvSpPr/>
          <p:nvPr/>
        </p:nvSpPr>
        <p:spPr>
          <a:xfrm>
            <a:off x="2333520" y="207036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3"/>
          <p:cNvSpPr/>
          <p:nvPr/>
        </p:nvSpPr>
        <p:spPr>
          <a:xfrm>
            <a:off x="2617560" y="1753560"/>
            <a:ext cx="19584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4"/>
          <p:cNvSpPr/>
          <p:nvPr/>
        </p:nvSpPr>
        <p:spPr>
          <a:xfrm>
            <a:off x="2617560" y="2017440"/>
            <a:ext cx="195840" cy="13356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5"/>
          <p:cNvSpPr/>
          <p:nvPr/>
        </p:nvSpPr>
        <p:spPr>
          <a:xfrm>
            <a:off x="3120480" y="197892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6"/>
          <p:cNvSpPr/>
          <p:nvPr/>
        </p:nvSpPr>
        <p:spPr>
          <a:xfrm>
            <a:off x="3430080" y="2137320"/>
            <a:ext cx="196200" cy="13356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7"/>
          <p:cNvSpPr/>
          <p:nvPr/>
        </p:nvSpPr>
        <p:spPr>
          <a:xfrm>
            <a:off x="3745080" y="4116960"/>
            <a:ext cx="195840" cy="13356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8"/>
          <p:cNvSpPr/>
          <p:nvPr/>
        </p:nvSpPr>
        <p:spPr>
          <a:xfrm>
            <a:off x="4007520" y="425124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9"/>
          <p:cNvSpPr/>
          <p:nvPr/>
        </p:nvSpPr>
        <p:spPr>
          <a:xfrm>
            <a:off x="4007520" y="405000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30"/>
          <p:cNvSpPr/>
          <p:nvPr/>
        </p:nvSpPr>
        <p:spPr>
          <a:xfrm>
            <a:off x="9556560" y="3562920"/>
            <a:ext cx="1507680" cy="147492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1"/>
          <p:cNvSpPr/>
          <p:nvPr/>
        </p:nvSpPr>
        <p:spPr>
          <a:xfrm>
            <a:off x="7684560" y="3562920"/>
            <a:ext cx="1507680" cy="147492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32"/>
          <p:cNvSpPr/>
          <p:nvPr/>
        </p:nvSpPr>
        <p:spPr>
          <a:xfrm>
            <a:off x="8394480" y="1005840"/>
            <a:ext cx="1769760" cy="167616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5"/>
          <p:cNvSpPr/>
          <p:nvPr/>
        </p:nvSpPr>
        <p:spPr>
          <a:xfrm>
            <a:off x="8591040" y="1603440"/>
            <a:ext cx="196200" cy="13356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36"/>
          <p:cNvSpPr/>
          <p:nvPr/>
        </p:nvSpPr>
        <p:spPr>
          <a:xfrm>
            <a:off x="8591040" y="1867680"/>
            <a:ext cx="19620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7"/>
          <p:cNvSpPr/>
          <p:nvPr/>
        </p:nvSpPr>
        <p:spPr>
          <a:xfrm>
            <a:off x="8875080" y="1577160"/>
            <a:ext cx="196200" cy="13356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8"/>
          <p:cNvSpPr/>
          <p:nvPr/>
        </p:nvSpPr>
        <p:spPr>
          <a:xfrm>
            <a:off x="8642880" y="207900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9"/>
          <p:cNvSpPr/>
          <p:nvPr/>
        </p:nvSpPr>
        <p:spPr>
          <a:xfrm>
            <a:off x="8926920" y="1762200"/>
            <a:ext cx="19584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40"/>
          <p:cNvSpPr/>
          <p:nvPr/>
        </p:nvSpPr>
        <p:spPr>
          <a:xfrm>
            <a:off x="8926920" y="2026080"/>
            <a:ext cx="195840" cy="13356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41"/>
          <p:cNvSpPr/>
          <p:nvPr/>
        </p:nvSpPr>
        <p:spPr>
          <a:xfrm>
            <a:off x="9429840" y="198756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2"/>
          <p:cNvSpPr/>
          <p:nvPr/>
        </p:nvSpPr>
        <p:spPr>
          <a:xfrm>
            <a:off x="9739440" y="2145960"/>
            <a:ext cx="196200" cy="13356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3"/>
          <p:cNvSpPr/>
          <p:nvPr/>
        </p:nvSpPr>
        <p:spPr>
          <a:xfrm>
            <a:off x="6534000" y="5089680"/>
            <a:ext cx="550728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Esta división está basada en la condición “estrato == 4.” Para este caso, la impureza Gini de la izquierda es 0.44, la impureza Gini de la derecha es 0.32 y la impureza ponderada es 0.45.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1" name="CustomShape 44"/>
          <p:cNvSpPr/>
          <p:nvPr/>
        </p:nvSpPr>
        <p:spPr>
          <a:xfrm>
            <a:off x="10041840" y="411156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45"/>
          <p:cNvSpPr/>
          <p:nvPr/>
        </p:nvSpPr>
        <p:spPr>
          <a:xfrm>
            <a:off x="10351440" y="4269960"/>
            <a:ext cx="196200" cy="13356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46"/>
          <p:cNvSpPr/>
          <p:nvPr/>
        </p:nvSpPr>
        <p:spPr>
          <a:xfrm>
            <a:off x="8135640" y="3979800"/>
            <a:ext cx="196200" cy="13356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47"/>
          <p:cNvSpPr/>
          <p:nvPr/>
        </p:nvSpPr>
        <p:spPr>
          <a:xfrm>
            <a:off x="8135640" y="4244040"/>
            <a:ext cx="19620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8"/>
          <p:cNvSpPr/>
          <p:nvPr/>
        </p:nvSpPr>
        <p:spPr>
          <a:xfrm>
            <a:off x="8419680" y="3953520"/>
            <a:ext cx="196200" cy="13356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49"/>
          <p:cNvSpPr/>
          <p:nvPr/>
        </p:nvSpPr>
        <p:spPr>
          <a:xfrm>
            <a:off x="8187480" y="445536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50"/>
          <p:cNvSpPr/>
          <p:nvPr/>
        </p:nvSpPr>
        <p:spPr>
          <a:xfrm>
            <a:off x="8471520" y="4138560"/>
            <a:ext cx="19584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51"/>
          <p:cNvSpPr/>
          <p:nvPr/>
        </p:nvSpPr>
        <p:spPr>
          <a:xfrm>
            <a:off x="8471520" y="4402440"/>
            <a:ext cx="195840" cy="13356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52"/>
          <p:cNvSpPr/>
          <p:nvPr/>
        </p:nvSpPr>
        <p:spPr>
          <a:xfrm>
            <a:off x="9558000" y="1258560"/>
            <a:ext cx="3426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Usen estos colores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para sus gráficas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CustomShape 53"/>
          <p:cNvSpPr/>
          <p:nvPr/>
        </p:nvSpPr>
        <p:spPr>
          <a:xfrm>
            <a:off x="10708200" y="822960"/>
            <a:ext cx="447480" cy="43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54"/>
          <p:cNvSpPr/>
          <p:nvPr/>
        </p:nvSpPr>
        <p:spPr>
          <a:xfrm>
            <a:off x="8229600" y="12420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la segunda entrega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7160" cy="685692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265320" y="376920"/>
            <a:ext cx="38494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Complejidad del Algoritmo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84640" y="4173120"/>
            <a:ext cx="50284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Complejidad en tiempo y memoria del algoritmo (En este semestre, una opción puede ser CART, ID3, C4.5, elijan uno). (Por favor, expliquen qué es N y qué es M en este problem. ¡POR FAVOR, HÁGANLO!)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 flipV="1">
            <a:off x="4184280" y="546840"/>
            <a:ext cx="52524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4508280" y="372600"/>
            <a:ext cx="2403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5168160" y="914400"/>
            <a:ext cx="342648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Creen esta tabla en Powerpoint. ¡No copien pantallazos pixelados del porte aquí!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 flipV="1">
            <a:off x="4719600" y="1173960"/>
            <a:ext cx="447480" cy="38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7"/>
          <p:cNvSpPr/>
          <p:nvPr/>
        </p:nvSpPr>
        <p:spPr>
          <a:xfrm>
            <a:off x="3437640" y="5208480"/>
            <a:ext cx="2933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Expliquen las tablas con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sus propias palabras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0" name="CustomShape 8"/>
          <p:cNvSpPr/>
          <p:nvPr/>
        </p:nvSpPr>
        <p:spPr>
          <a:xfrm>
            <a:off x="3437640" y="512928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9"/>
          <p:cNvSpPr/>
          <p:nvPr/>
        </p:nvSpPr>
        <p:spPr>
          <a:xfrm>
            <a:off x="8034840" y="5145480"/>
            <a:ext cx="293364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Incluyan una foto de alta definición relacionada con el problema que están modelando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2" name="CustomShape 10"/>
          <p:cNvSpPr/>
          <p:nvPr/>
        </p:nvSpPr>
        <p:spPr>
          <a:xfrm>
            <a:off x="7257960" y="493776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3" name="Table 11"/>
          <p:cNvGraphicFramePr/>
          <p:nvPr/>
        </p:nvGraphicFramePr>
        <p:xfrm>
          <a:off x="547920" y="1956240"/>
          <a:ext cx="5075280" cy="215928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7196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Complejidad en tiempo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Complejidad en memoria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Entrenamiento del modelo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Validación del</a:t>
                      </a:r>
                      <a:br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modelo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184" name="" descr=""/>
          <p:cNvPicPr/>
          <p:nvPr/>
        </p:nvPicPr>
        <p:blipFill>
          <a:blip r:embed="rId2"/>
          <a:srcRect l="0" t="17598" r="0" b="0"/>
          <a:stretch/>
        </p:blipFill>
        <p:spPr>
          <a:xfrm>
            <a:off x="6897960" y="1903680"/>
            <a:ext cx="4675320" cy="2889360"/>
          </a:xfrm>
          <a:prstGeom prst="rect">
            <a:avLst/>
          </a:prstGeom>
          <a:ln>
            <a:noFill/>
          </a:ln>
        </p:spPr>
      </p:pic>
      <p:sp>
        <p:nvSpPr>
          <p:cNvPr id="185" name="CustomShape 12"/>
          <p:cNvSpPr/>
          <p:nvPr/>
        </p:nvSpPr>
        <p:spPr>
          <a:xfrm>
            <a:off x="8229600" y="12420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rcRect l="24319" t="0" r="17164" b="0"/>
          <a:stretch/>
        </p:blipFill>
        <p:spPr>
          <a:xfrm>
            <a:off x="1016640" y="1019520"/>
            <a:ext cx="3931200" cy="3780000"/>
          </a:xfrm>
          <a:prstGeom prst="rect">
            <a:avLst/>
          </a:prstGeom>
          <a:ln>
            <a:noFill/>
          </a:ln>
        </p:spPr>
      </p:pic>
      <p:pic>
        <p:nvPicPr>
          <p:cNvPr id="187" name="Marcador de contenido 3" descr=""/>
          <p:cNvPicPr/>
          <p:nvPr/>
        </p:nvPicPr>
        <p:blipFill>
          <a:blip r:embed="rId2"/>
          <a:stretch/>
        </p:blipFill>
        <p:spPr>
          <a:xfrm>
            <a:off x="-2880" y="0"/>
            <a:ext cx="12197160" cy="685692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265320" y="376920"/>
            <a:ext cx="4489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Modelo de Árbol de Decisión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84640" y="4857120"/>
            <a:ext cx="50284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Noto Sans CJK SC Regular"/>
              </a:rPr>
              <a:t>Un árbol de decisión para predecir el resultado del Saber Pro usando los resultados del Saber 11. Violeta representa nodos con alta probabilidad de éxito; verde media probabilidad; y rojo baja probabilidad.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 flipV="1">
            <a:off x="4436280" y="546840"/>
            <a:ext cx="52524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4688280" y="336600"/>
            <a:ext cx="2403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5168160" y="914400"/>
            <a:ext cx="342648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Creen una gráfica, en español, en Powerpoint. ¡No copien pantallazos pixelados del reporte técnico, por favor!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 flipV="1">
            <a:off x="4719600" y="1173960"/>
            <a:ext cx="447480" cy="38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7"/>
          <p:cNvSpPr/>
          <p:nvPr/>
        </p:nvSpPr>
        <p:spPr>
          <a:xfrm>
            <a:off x="3437640" y="5892480"/>
            <a:ext cx="2933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Expliquen sus gráficos con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sus propias palabras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5" name="CustomShape 8"/>
          <p:cNvSpPr/>
          <p:nvPr/>
        </p:nvSpPr>
        <p:spPr>
          <a:xfrm>
            <a:off x="4754880" y="548640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9"/>
          <p:cNvSpPr/>
          <p:nvPr/>
        </p:nvSpPr>
        <p:spPr>
          <a:xfrm>
            <a:off x="9174240" y="4848840"/>
            <a:ext cx="293364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¿Es ético usar el género en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un modelo que sirve para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predecir el éxito académico?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7" name="CustomShape 10"/>
          <p:cNvSpPr/>
          <p:nvPr/>
        </p:nvSpPr>
        <p:spPr>
          <a:xfrm>
            <a:off x="9574200" y="439704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1"/>
          <p:cNvSpPr/>
          <p:nvPr/>
        </p:nvSpPr>
        <p:spPr>
          <a:xfrm>
            <a:off x="7246080" y="1773360"/>
            <a:ext cx="43891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Características Más Relevantes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9" name="CustomShape 12"/>
          <p:cNvSpPr/>
          <p:nvPr/>
        </p:nvSpPr>
        <p:spPr>
          <a:xfrm>
            <a:off x="8808480" y="2531520"/>
            <a:ext cx="2895840" cy="17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Ciencias Sociales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Inglés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Género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8129520" y="3153600"/>
            <a:ext cx="666720" cy="66672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4"/>
          <a:stretch/>
        </p:blipFill>
        <p:spPr>
          <a:xfrm>
            <a:off x="8312400" y="3860640"/>
            <a:ext cx="344880" cy="61920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5"/>
          <a:srcRect l="19596" t="5022" r="25004" b="33248"/>
          <a:stretch/>
        </p:blipFill>
        <p:spPr>
          <a:xfrm>
            <a:off x="8148960" y="2449440"/>
            <a:ext cx="532800" cy="639360"/>
          </a:xfrm>
          <a:prstGeom prst="rect">
            <a:avLst/>
          </a:prstGeom>
          <a:ln>
            <a:noFill/>
          </a:ln>
        </p:spPr>
      </p:pic>
      <p:sp>
        <p:nvSpPr>
          <p:cNvPr id="203" name="CustomShape 13"/>
          <p:cNvSpPr/>
          <p:nvPr/>
        </p:nvSpPr>
        <p:spPr>
          <a:xfrm flipH="1">
            <a:off x="7984080" y="4572000"/>
            <a:ext cx="30780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4"/>
          <p:cNvSpPr/>
          <p:nvPr/>
        </p:nvSpPr>
        <p:spPr>
          <a:xfrm>
            <a:off x="6137640" y="4956480"/>
            <a:ext cx="293364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¡Usen un ícono para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representar cada 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característica!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5" name="CustomShape 15"/>
          <p:cNvSpPr/>
          <p:nvPr/>
        </p:nvSpPr>
        <p:spPr>
          <a:xfrm>
            <a:off x="10482120" y="649080"/>
            <a:ext cx="447480" cy="43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6"/>
          <p:cNvSpPr/>
          <p:nvPr/>
        </p:nvSpPr>
        <p:spPr>
          <a:xfrm>
            <a:off x="9558000" y="1064160"/>
            <a:ext cx="3426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Usen estos colores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sus gráficas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7" name="CustomShape 17"/>
          <p:cNvSpPr/>
          <p:nvPr/>
        </p:nvSpPr>
        <p:spPr>
          <a:xfrm>
            <a:off x="8229600" y="12420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7160" cy="685692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265320" y="376920"/>
            <a:ext cx="34837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Métricas de Evaluación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 flipV="1">
            <a:off x="3657600" y="488880"/>
            <a:ext cx="52524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3"/>
          <p:cNvSpPr/>
          <p:nvPr/>
        </p:nvSpPr>
        <p:spPr>
          <a:xfrm>
            <a:off x="3905640" y="365760"/>
            <a:ext cx="2403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5168160" y="914400"/>
            <a:ext cx="34264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Usen gráficas vectorizadas, en español, para explicar las métricas de evaluación, de esa forma no les quedará pixelado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como las mías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 flipV="1">
            <a:off x="4719600" y="1173960"/>
            <a:ext cx="447480" cy="38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" name="" descr=""/>
          <p:cNvPicPr/>
          <p:nvPr/>
        </p:nvPicPr>
        <p:blipFill>
          <a:blip r:embed="rId2"/>
          <a:srcRect l="0" t="0" r="0" b="32945"/>
          <a:stretch/>
        </p:blipFill>
        <p:spPr>
          <a:xfrm>
            <a:off x="507240" y="1517040"/>
            <a:ext cx="3332520" cy="406008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rcRect l="0" t="66383" r="0" b="0"/>
          <a:stretch/>
        </p:blipFill>
        <p:spPr>
          <a:xfrm>
            <a:off x="4480560" y="2263320"/>
            <a:ext cx="3332520" cy="2033640"/>
          </a:xfrm>
          <a:prstGeom prst="rect">
            <a:avLst/>
          </a:prstGeom>
          <a:ln>
            <a:noFill/>
          </a:ln>
        </p:spPr>
      </p:pic>
      <p:sp>
        <p:nvSpPr>
          <p:cNvPr id="216" name="CustomShape 6"/>
          <p:cNvSpPr/>
          <p:nvPr/>
        </p:nvSpPr>
        <p:spPr>
          <a:xfrm>
            <a:off x="8778240" y="2743200"/>
            <a:ext cx="228528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Expliquen la exactitud tambien…. </a:t>
            </a:r>
            <a:br/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De la misma manera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5020920" y="4786920"/>
            <a:ext cx="29336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Si es posible, eviten usar ecuaciones para explicar simples conceptos que se pueden explicar con diagramas coloridos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5020920" y="442764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9"/>
          <p:cNvSpPr/>
          <p:nvPr/>
        </p:nvSpPr>
        <p:spPr>
          <a:xfrm flipH="1">
            <a:off x="10698480" y="776160"/>
            <a:ext cx="365760" cy="43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0"/>
          <p:cNvSpPr/>
          <p:nvPr/>
        </p:nvSpPr>
        <p:spPr>
          <a:xfrm>
            <a:off x="9326880" y="1191240"/>
            <a:ext cx="3426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Usen estos colores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para sus gráficas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1" name="CustomShape 11"/>
          <p:cNvSpPr/>
          <p:nvPr/>
        </p:nvSpPr>
        <p:spPr>
          <a:xfrm>
            <a:off x="8229600" y="12420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7160" cy="685692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265320" y="376920"/>
            <a:ext cx="33001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Métricas de Evaluación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 flipV="1">
            <a:off x="3608280" y="546840"/>
            <a:ext cx="52524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3"/>
          <p:cNvSpPr/>
          <p:nvPr/>
        </p:nvSpPr>
        <p:spPr>
          <a:xfrm>
            <a:off x="3932280" y="336600"/>
            <a:ext cx="2403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5168160" y="914400"/>
            <a:ext cx="342648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Creen la tabla en Powerpoint. ¡No copien pantallazos pixelados del reporte, por favor!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 flipV="1">
            <a:off x="4719600" y="1173960"/>
            <a:ext cx="447480" cy="38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6"/>
          <p:cNvSpPr/>
          <p:nvPr/>
        </p:nvSpPr>
        <p:spPr>
          <a:xfrm>
            <a:off x="8034840" y="5145480"/>
            <a:ext cx="29336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Incluyan otra gráfica en alta defición relacionada con el problema que están resolviendo.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9" name="CustomShape 7"/>
          <p:cNvSpPr/>
          <p:nvPr/>
        </p:nvSpPr>
        <p:spPr>
          <a:xfrm>
            <a:off x="7257960" y="493776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0" name="Table 8"/>
          <p:cNvGraphicFramePr/>
          <p:nvPr/>
        </p:nvGraphicFramePr>
        <p:xfrm>
          <a:off x="547920" y="1956240"/>
          <a:ext cx="5075280" cy="2879640"/>
        </p:xfrm>
        <a:graphic>
          <a:graphicData uri="http://schemas.openxmlformats.org/drawingml/2006/table">
            <a:tbl>
              <a:tblPr/>
              <a:tblGrid>
                <a:gridCol w="1538280"/>
                <a:gridCol w="1845000"/>
                <a:gridCol w="1692360"/>
              </a:tblGrid>
              <a:tr h="7196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Conjunto de entrenamiento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Conjunto de validación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Exactitud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Precisión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Sensibilidad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231" name="" descr=""/>
          <p:cNvPicPr/>
          <p:nvPr/>
        </p:nvPicPr>
        <p:blipFill>
          <a:blip r:embed="rId2"/>
          <a:srcRect l="20022" t="0" r="0" b="0"/>
          <a:stretch/>
        </p:blipFill>
        <p:spPr>
          <a:xfrm>
            <a:off x="7168320" y="2011680"/>
            <a:ext cx="4379040" cy="2674800"/>
          </a:xfrm>
          <a:prstGeom prst="rect">
            <a:avLst/>
          </a:prstGeom>
          <a:ln>
            <a:noFill/>
          </a:ln>
        </p:spPr>
      </p:pic>
      <p:sp>
        <p:nvSpPr>
          <p:cNvPr id="232" name="CustomShape 9"/>
          <p:cNvSpPr/>
          <p:nvPr/>
        </p:nvSpPr>
        <p:spPr>
          <a:xfrm>
            <a:off x="663480" y="4893480"/>
            <a:ext cx="502848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Noto Sans CJK SC Regular"/>
              </a:rPr>
              <a:t>Métricas de evaluación obtenidas con el conjunto de datos de entrenamiento de 135,000 estudiantes y el conjunto de datos de validación de 45,000 estudiantes.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CustomShape 10"/>
          <p:cNvSpPr/>
          <p:nvPr/>
        </p:nvSpPr>
        <p:spPr>
          <a:xfrm>
            <a:off x="4297680" y="5989680"/>
            <a:ext cx="2933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Expliquen las tablas con sus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propias palabras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CustomShape 11"/>
          <p:cNvSpPr/>
          <p:nvPr/>
        </p:nvSpPr>
        <p:spPr>
          <a:xfrm>
            <a:off x="4369680" y="5522400"/>
            <a:ext cx="42228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2"/>
          <p:cNvSpPr/>
          <p:nvPr/>
        </p:nvSpPr>
        <p:spPr>
          <a:xfrm>
            <a:off x="8229600" y="12420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7160" cy="685692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265320" y="376920"/>
            <a:ext cx="54032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Consumo de tiempo y memoria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 flipV="1">
            <a:off x="4819320" y="546840"/>
            <a:ext cx="525240" cy="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3"/>
          <p:cNvSpPr/>
          <p:nvPr/>
        </p:nvSpPr>
        <p:spPr>
          <a:xfrm>
            <a:off x="5394960" y="365760"/>
            <a:ext cx="2403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5168160" y="914400"/>
            <a:ext cx="37929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Creen las gráficas en Excel en español. ¡No tomen pantallazos pixelados del reporte!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 flipV="1">
            <a:off x="4719600" y="1173960"/>
            <a:ext cx="447480" cy="38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2" name=""/>
          <p:cNvGraphicFramePr/>
          <p:nvPr/>
        </p:nvGraphicFramePr>
        <p:xfrm>
          <a:off x="146880" y="1914120"/>
          <a:ext cx="5759640" cy="3239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3" name=""/>
          <p:cNvGraphicFramePr/>
          <p:nvPr/>
        </p:nvGraphicFramePr>
        <p:xfrm>
          <a:off x="6071040" y="1878120"/>
          <a:ext cx="5759640" cy="3239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4" name="CustomShape 6"/>
          <p:cNvSpPr/>
          <p:nvPr/>
        </p:nvSpPr>
        <p:spPr>
          <a:xfrm>
            <a:off x="2249280" y="5117760"/>
            <a:ext cx="5943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Consumo de tiempo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5" name="CustomShape 7"/>
          <p:cNvSpPr/>
          <p:nvPr/>
        </p:nvSpPr>
        <p:spPr>
          <a:xfrm>
            <a:off x="8539920" y="5117760"/>
            <a:ext cx="5943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Consumo de memoria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4"/>
          <a:stretch/>
        </p:blipFill>
        <p:spPr>
          <a:xfrm>
            <a:off x="1648800" y="5105520"/>
            <a:ext cx="527760" cy="52776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5"/>
          <a:srcRect l="28229" t="24851" r="28731" b="25399"/>
          <a:stretch/>
        </p:blipFill>
        <p:spPr>
          <a:xfrm>
            <a:off x="7827120" y="5117760"/>
            <a:ext cx="712800" cy="548280"/>
          </a:xfrm>
          <a:prstGeom prst="rect">
            <a:avLst/>
          </a:prstGeom>
          <a:ln>
            <a:noFill/>
          </a:ln>
        </p:spPr>
      </p:pic>
      <p:sp>
        <p:nvSpPr>
          <p:cNvPr id="248" name="CustomShape 8"/>
          <p:cNvSpPr/>
          <p:nvPr/>
        </p:nvSpPr>
        <p:spPr>
          <a:xfrm flipH="1">
            <a:off x="10698480" y="757080"/>
            <a:ext cx="365760" cy="43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9"/>
          <p:cNvSpPr/>
          <p:nvPr/>
        </p:nvSpPr>
        <p:spPr>
          <a:xfrm>
            <a:off x="9326880" y="1172160"/>
            <a:ext cx="3426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Usen estos colores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para sus gráficas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0" name="CustomShape 10"/>
          <p:cNvSpPr/>
          <p:nvPr/>
        </p:nvSpPr>
        <p:spPr>
          <a:xfrm>
            <a:off x="8229600" y="12420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1544</TotalTime>
  <Application>LibreOffice/6.2.8.2$Linux_X86_64 LibreOffice_project/20$Build-2</Application>
  <Words>4</Word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2020-06-26T14:36:07Z</dcterms:created>
  <dc:creator>Referee</dc:creator>
  <dc:description/>
  <dc:language>en-US</dc:language>
  <cp:lastModifiedBy/>
  <dcterms:modified xsi:type="dcterms:W3CDTF">2020-07-01T11:32:56Z</dcterms:modified>
  <cp:revision>27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